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28" r:id="rId1"/>
  </p:sldMasterIdLst>
  <p:notesMasterIdLst>
    <p:notesMasterId r:id="rId27"/>
  </p:notesMasterIdLst>
  <p:sldIdLst>
    <p:sldId id="283" r:id="rId2"/>
    <p:sldId id="256" r:id="rId3"/>
    <p:sldId id="282" r:id="rId4"/>
    <p:sldId id="281" r:id="rId5"/>
    <p:sldId id="259" r:id="rId6"/>
    <p:sldId id="260" r:id="rId7"/>
    <p:sldId id="280" r:id="rId8"/>
    <p:sldId id="279" r:id="rId9"/>
    <p:sldId id="284" r:id="rId10"/>
    <p:sldId id="285" r:id="rId11"/>
    <p:sldId id="286" r:id="rId12"/>
    <p:sldId id="287" r:id="rId13"/>
    <p:sldId id="265" r:id="rId14"/>
    <p:sldId id="266" r:id="rId15"/>
    <p:sldId id="288" r:id="rId16"/>
    <p:sldId id="267" r:id="rId17"/>
    <p:sldId id="268" r:id="rId18"/>
    <p:sldId id="269" r:id="rId19"/>
    <p:sldId id="276" r:id="rId20"/>
    <p:sldId id="270" r:id="rId21"/>
    <p:sldId id="271" r:id="rId22"/>
    <p:sldId id="272" r:id="rId23"/>
    <p:sldId id="273" r:id="rId24"/>
    <p:sldId id="274" r:id="rId25"/>
    <p:sldId id="277" r:id="rId2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/>
        <a:cs typeface="Microsoft YaHei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/>
        <a:cs typeface="Microsoft YaHei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/>
        <a:cs typeface="Microsoft YaHei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/>
        <a:cs typeface="Microsoft YaHei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/>
        <a:cs typeface="Microsoft YaHei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/>
        <a:cs typeface="Microsoft YaHei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/>
        <a:cs typeface="Microsoft YaHei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/>
        <a:cs typeface="Microsoft YaHei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/>
        <a:cs typeface="Microsoft YaHe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9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4258411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82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835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10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44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30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933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510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94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71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201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43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59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64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887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76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045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97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7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17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051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994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58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191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89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2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05D491-4B49-4877-923F-B1B86BDD7872}" type="datetimeFigureOut">
              <a:rPr lang="en-US" smtClean="0"/>
              <a:pPr>
                <a:defRPr/>
              </a:pPr>
              <a:t>12/15/2017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0AE38-FF14-44C9-9D22-568B2C680B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6E7054-8754-431B-BEE4-962737833818}" type="datetimeFigureOut">
              <a:rPr lang="en-US" smtClean="0"/>
              <a:pPr>
                <a:defRPr/>
              </a:pPr>
              <a:t>12/15/2017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31EBB-FE84-475C-84F5-BBE7C8AF549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9B2AA2-97C9-4F7E-B1E2-107BD162FA50}" type="datetimeFigureOut">
              <a:rPr lang="en-US" smtClean="0"/>
              <a:pPr>
                <a:defRPr/>
              </a:pPr>
              <a:t>12/15/2017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CF899-2268-4A6C-B952-3E928B8CA71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285F04-4E49-4E39-8A86-6425467531F9}" type="datetimeFigureOut">
              <a:rPr lang="en-US" smtClean="0"/>
              <a:pPr>
                <a:defRPr/>
              </a:pPr>
              <a:t>12/15/2017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200CE-C421-4550-B445-4A9CB29729F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9EDEAE-8598-466B-9683-53FD2F19441F}" type="datetimeFigureOut">
              <a:rPr lang="en-US" smtClean="0"/>
              <a:pPr>
                <a:defRPr/>
              </a:pPr>
              <a:t>12/15/2017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A4C02-19A0-4791-A4A1-BE9786AEE62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25DAA5-F630-4F65-A888-F60FE19596BD}" type="datetimeFigureOut">
              <a:rPr lang="en-US" smtClean="0"/>
              <a:pPr>
                <a:defRPr/>
              </a:pPr>
              <a:t>12/15/2017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C6B4C-CDEF-45AE-88AD-CD0A8079CDE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632471-160E-4275-B6F7-5EC5B14261EF}" type="datetimeFigureOut">
              <a:rPr lang="en-US" smtClean="0"/>
              <a:pPr>
                <a:defRPr/>
              </a:pPr>
              <a:t>12/15/2017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5E996-AD67-4CCD-9DE5-F074A5C0A50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995D39-FC37-4160-9BA3-B07403ACD991}" type="datetimeFigureOut">
              <a:rPr lang="en-US" smtClean="0"/>
              <a:pPr>
                <a:defRPr/>
              </a:pPr>
              <a:t>12/15/2017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BF6B4-634B-4B1D-A218-B2C4A671D4D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C3661-10FD-49AF-9922-3C341D2E0CF4}" type="datetimeFigureOut">
              <a:rPr lang="en-US" smtClean="0"/>
              <a:pPr>
                <a:defRPr/>
              </a:pPr>
              <a:t>12/15/2017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3023A-8415-4308-8A03-340AE0F472E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022A99-F477-43AA-A880-E13B79E07F79}" type="datetimeFigureOut">
              <a:rPr lang="en-US" smtClean="0"/>
              <a:pPr>
                <a:defRPr/>
              </a:pPr>
              <a:t>12/15/2017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3E229-29EB-4614-93BB-8F51F992B4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2E0709-C8C6-4479-A4C4-411CE5399E9C}" type="datetimeFigureOut">
              <a:rPr lang="en-US" smtClean="0"/>
              <a:pPr>
                <a:defRPr/>
              </a:pPr>
              <a:t>12/15/2017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03CAB-43DF-451B-A10F-9F50BA76AEE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058E438-3800-4561-A44B-957900F12852}" type="datetimeFigureOut">
              <a:rPr lang="en-US" smtClean="0"/>
              <a:pPr>
                <a:defRPr/>
              </a:pPr>
              <a:t>12/15/2017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D6E67E-BF88-4BB7-BA1F-2C26D5FDCB9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8229600" cy="27363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ISTITUTO COMPRENSIVO</a:t>
            </a:r>
            <a:br>
              <a:rPr lang="it-IT" dirty="0" smtClean="0"/>
            </a:br>
            <a:r>
              <a:rPr lang="it-IT" dirty="0" smtClean="0"/>
              <a:t>14 SAN MASSIMO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Offerta formativa scuola primaria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i="1" dirty="0" smtClean="0"/>
              <a:t>Plesso Collodi</a:t>
            </a:r>
          </a:p>
          <a:p>
            <a:pPr>
              <a:buNone/>
            </a:pPr>
            <a:r>
              <a:rPr lang="it-IT" u="sng" dirty="0"/>
              <a:t>Tempo a modulo</a:t>
            </a:r>
          </a:p>
          <a:p>
            <a:pPr>
              <a:buNone/>
            </a:pPr>
            <a:r>
              <a:rPr lang="it-IT" dirty="0"/>
              <a:t>5 mattine e 1 pomeriggio obbligatorio</a:t>
            </a:r>
          </a:p>
          <a:p>
            <a:pPr>
              <a:buNone/>
            </a:pPr>
            <a:r>
              <a:rPr lang="it-IT" dirty="0"/>
              <a:t>Dalle 8.00 alle 16.00 il martedì giorno di rientro</a:t>
            </a:r>
          </a:p>
          <a:p>
            <a:pPr>
              <a:buNone/>
            </a:pPr>
            <a:r>
              <a:rPr lang="it-IT" dirty="0"/>
              <a:t>Dalle 8.00 alle 13.00 gli altri giorni</a:t>
            </a:r>
          </a:p>
          <a:p>
            <a:pPr>
              <a:buNone/>
            </a:pPr>
            <a:r>
              <a:rPr lang="it-IT" u="sng" dirty="0" smtClean="0"/>
              <a:t>Tempo </a:t>
            </a:r>
            <a:r>
              <a:rPr lang="it-IT" u="sng" dirty="0" smtClean="0"/>
              <a:t>pieno </a:t>
            </a:r>
          </a:p>
          <a:p>
            <a:pPr>
              <a:buNone/>
            </a:pPr>
            <a:r>
              <a:rPr lang="it-IT" dirty="0" smtClean="0"/>
              <a:t>5 mattine e 5 pomeriggi</a:t>
            </a:r>
          </a:p>
          <a:p>
            <a:pPr>
              <a:buNone/>
            </a:pPr>
            <a:r>
              <a:rPr lang="it-IT" dirty="0" smtClean="0"/>
              <a:t>Dalle 8.00 alle 16.00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Offerta formativa scuola primaria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i="1" dirty="0" smtClean="0"/>
              <a:t>Plesso Romagnoli</a:t>
            </a:r>
          </a:p>
          <a:p>
            <a:pPr>
              <a:buNone/>
            </a:pPr>
            <a:r>
              <a:rPr lang="it-IT" u="sng" dirty="0" smtClean="0"/>
              <a:t>Tempo a modulo</a:t>
            </a:r>
          </a:p>
          <a:p>
            <a:pPr>
              <a:buNone/>
            </a:pPr>
            <a:r>
              <a:rPr lang="it-IT" dirty="0" smtClean="0"/>
              <a:t>5 mattine e 1 pomeriggio obbligatorio</a:t>
            </a:r>
          </a:p>
          <a:p>
            <a:pPr>
              <a:buNone/>
            </a:pPr>
            <a:r>
              <a:rPr lang="it-IT" dirty="0" smtClean="0"/>
              <a:t>Dalle 8.00 alle 16.00 il martedì giorno di rientro</a:t>
            </a:r>
          </a:p>
          <a:p>
            <a:pPr>
              <a:buNone/>
            </a:pPr>
            <a:r>
              <a:rPr lang="it-IT" dirty="0" smtClean="0"/>
              <a:t>Dalle 8.00 alle 13.00 gli altri giorni</a:t>
            </a:r>
          </a:p>
          <a:p>
            <a:pPr>
              <a:buNone/>
            </a:pPr>
            <a:endParaRPr lang="it-IT" u="sng" dirty="0" smtClean="0"/>
          </a:p>
          <a:p>
            <a:pPr>
              <a:buNone/>
            </a:pPr>
            <a:r>
              <a:rPr lang="it-IT" u="sng" dirty="0" smtClean="0"/>
              <a:t>Tempo pieno</a:t>
            </a:r>
            <a:endParaRPr lang="it-IT" u="sng" dirty="0"/>
          </a:p>
          <a:p>
            <a:pPr>
              <a:buNone/>
            </a:pPr>
            <a:r>
              <a:rPr lang="it-IT" dirty="0" smtClean="0"/>
              <a:t>5 mattine e 5 pomeriggi</a:t>
            </a:r>
          </a:p>
          <a:p>
            <a:pPr>
              <a:buNone/>
            </a:pPr>
            <a:r>
              <a:rPr lang="it-IT" dirty="0" smtClean="0"/>
              <a:t>Dalle 8.00 alle 16.00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Offerta formativa scuola primaria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i="1" dirty="0" smtClean="0"/>
              <a:t>Plesso Europa Unita</a:t>
            </a:r>
          </a:p>
          <a:p>
            <a:pPr>
              <a:buNone/>
            </a:pPr>
            <a:r>
              <a:rPr lang="it-IT" u="sng" dirty="0"/>
              <a:t>Tempo a modulo</a:t>
            </a:r>
          </a:p>
          <a:p>
            <a:pPr>
              <a:buNone/>
            </a:pPr>
            <a:r>
              <a:rPr lang="it-IT" dirty="0"/>
              <a:t>5 mattine e 1 pomeriggio obbligatorio</a:t>
            </a:r>
          </a:p>
          <a:p>
            <a:pPr>
              <a:buNone/>
            </a:pPr>
            <a:r>
              <a:rPr lang="it-IT" dirty="0"/>
              <a:t>Dalle 8.00 alle 16.00 il </a:t>
            </a:r>
            <a:r>
              <a:rPr lang="it-IT" dirty="0" smtClean="0"/>
              <a:t>martedì giorno </a:t>
            </a:r>
            <a:r>
              <a:rPr lang="it-IT" dirty="0"/>
              <a:t>di rientro</a:t>
            </a:r>
          </a:p>
          <a:p>
            <a:pPr>
              <a:buNone/>
            </a:pPr>
            <a:r>
              <a:rPr lang="it-IT" dirty="0"/>
              <a:t>Dalle 8.00 alle 13.00 gli altri giorni</a:t>
            </a:r>
          </a:p>
          <a:p>
            <a:pPr>
              <a:buNone/>
            </a:pPr>
            <a:endParaRPr lang="it-IT" u="sng" dirty="0" smtClean="0"/>
          </a:p>
          <a:p>
            <a:pPr>
              <a:buNone/>
            </a:pPr>
            <a:r>
              <a:rPr lang="it-IT" u="sng" dirty="0" smtClean="0"/>
              <a:t>Tempo </a:t>
            </a:r>
            <a:r>
              <a:rPr lang="it-IT" u="sng" dirty="0"/>
              <a:t>pieno</a:t>
            </a:r>
          </a:p>
          <a:p>
            <a:pPr>
              <a:buNone/>
            </a:pPr>
            <a:r>
              <a:rPr lang="it-IT" dirty="0"/>
              <a:t>5 mattine e 5 pomeriggi</a:t>
            </a:r>
          </a:p>
          <a:p>
            <a:pPr>
              <a:buNone/>
            </a:pPr>
            <a:r>
              <a:rPr lang="it-IT" dirty="0"/>
              <a:t>Dalle 8.00 alle 16.00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0813"/>
            <a:ext cx="6870700" cy="118995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Formazione </a:t>
            </a:r>
            <a:r>
              <a:rPr lang="it-IT" dirty="0"/>
              <a:t>delle classi</a:t>
            </a:r>
            <a:br>
              <a:rPr lang="it-IT" dirty="0"/>
            </a:br>
            <a:endParaRPr lang="it-IT" dirty="0"/>
          </a:p>
        </p:txBody>
      </p:sp>
      <p:sp>
        <p:nvSpPr>
          <p:cNvPr id="156675" name="Rectangle 2"/>
          <p:cNvSpPr>
            <a:spLocks noGrp="1" noChangeArrowheads="1"/>
          </p:cNvSpPr>
          <p:nvPr>
            <p:ph idx="1"/>
          </p:nvPr>
        </p:nvSpPr>
        <p:spPr>
          <a:xfrm>
            <a:off x="546100" y="1741488"/>
            <a:ext cx="7913688" cy="3657600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1313" indent="-341313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dirty="0" smtClean="0"/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dirty="0" smtClean="0"/>
              <a:t>Non meno di 15 alunni</a:t>
            </a:r>
          </a:p>
          <a:p>
            <a:pPr marL="341313" indent="-341313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dirty="0" smtClean="0"/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dirty="0" smtClean="0"/>
              <a:t>Non più di 26, fino a 27 con i resti</a:t>
            </a:r>
          </a:p>
          <a:p>
            <a:pPr marL="341313" indent="-341313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dirty="0" smtClean="0"/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dirty="0" smtClean="0"/>
              <a:t>20/22  in presenza di alunni diversamente abili</a:t>
            </a:r>
          </a:p>
        </p:txBody>
      </p:sp>
      <p:sp>
        <p:nvSpPr>
          <p:cNvPr id="156676" name="Text Box 3"/>
          <p:cNvSpPr txBox="1">
            <a:spLocks noChangeArrowheads="1"/>
          </p:cNvSpPr>
          <p:nvPr/>
        </p:nvSpPr>
        <p:spPr bwMode="auto">
          <a:xfrm>
            <a:off x="954088" y="1112838"/>
            <a:ext cx="18097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156677" name="Text Box 4"/>
          <p:cNvSpPr txBox="1">
            <a:spLocks noChangeArrowheads="1"/>
          </p:cNvSpPr>
          <p:nvPr/>
        </p:nvSpPr>
        <p:spPr bwMode="auto">
          <a:xfrm>
            <a:off x="596900" y="1395413"/>
            <a:ext cx="18097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dirty="0">
                <a:solidFill>
                  <a:srgbClr val="000000"/>
                </a:solidFill>
              </a:rPr>
              <a:t>Servizi aggiuntivi</a:t>
            </a:r>
          </a:p>
        </p:txBody>
      </p:sp>
      <p:sp>
        <p:nvSpPr>
          <p:cNvPr id="158722" name="Text Box 2"/>
          <p:cNvSpPr txBox="1">
            <a:spLocks noChangeArrowheads="1"/>
          </p:cNvSpPr>
          <p:nvPr/>
        </p:nvSpPr>
        <p:spPr bwMode="auto">
          <a:xfrm>
            <a:off x="467544" y="1340768"/>
            <a:ext cx="8229600" cy="4797872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b="1" dirty="0" smtClean="0">
              <a:solidFill>
                <a:srgbClr val="CC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dirty="0" smtClean="0">
                <a:solidFill>
                  <a:srgbClr val="CC0000"/>
                </a:solidFill>
                <a:latin typeface="Verdana" pitchFamily="34" charset="0"/>
              </a:rPr>
              <a:t>Mensa</a:t>
            </a:r>
            <a:endParaRPr lang="it-IT" sz="2000" b="1" dirty="0">
              <a:solidFill>
                <a:srgbClr val="CC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organizzata dal Comune di Verona 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compilazione di un modulo da presentare all’atto dell’iscrizione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presenza di almeno un insegnante 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b="1" dirty="0">
              <a:solidFill>
                <a:srgbClr val="CC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b="1" dirty="0" smtClean="0">
              <a:solidFill>
                <a:srgbClr val="CC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b="1" dirty="0">
              <a:solidFill>
                <a:srgbClr val="CC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dirty="0" smtClean="0">
                <a:solidFill>
                  <a:srgbClr val="CC0000"/>
                </a:solidFill>
                <a:latin typeface="Verdana" pitchFamily="34" charset="0"/>
              </a:rPr>
              <a:t>Trasporto</a:t>
            </a:r>
            <a:endParaRPr lang="it-IT" sz="2000" b="1" dirty="0">
              <a:solidFill>
                <a:srgbClr val="CC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organizzato dal Comune di Verona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domanda in Via Bertoni entro metà giugno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b="1" dirty="0">
              <a:solidFill>
                <a:srgbClr val="CC0000"/>
              </a:solidFill>
              <a:latin typeface="Verdana" pitchFamily="34" charset="0"/>
            </a:endParaRPr>
          </a:p>
          <a:p>
            <a:pPr marL="342900" indent="-341313"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Rapporti scuola - famiglia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428625" indent="-323850">
              <a:buSzPct val="39000"/>
              <a:buFont typeface="Times New Roman" pitchFamily="16" charset="0"/>
              <a:buBlip>
                <a:blip r:embed="rId2"/>
              </a:buBlip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it-IT" dirty="0" smtClean="0"/>
              <a:t>Colloqui su appuntamento</a:t>
            </a:r>
          </a:p>
          <a:p>
            <a:pPr marL="428625" indent="-323850">
              <a:buClrTx/>
              <a:buSzPct val="39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it-IT" dirty="0" smtClean="0"/>
          </a:p>
          <a:p>
            <a:pPr marL="428625" indent="-323850">
              <a:buSzPct val="39000"/>
              <a:buFont typeface="Times New Roman" pitchFamily="16" charset="0"/>
              <a:buBlip>
                <a:blip r:embed="rId2"/>
              </a:buBlip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it-IT" dirty="0" smtClean="0"/>
              <a:t>Colloqui generali</a:t>
            </a:r>
          </a:p>
          <a:p>
            <a:pPr marL="428625" indent="-323850">
              <a:buClrTx/>
              <a:buSzPct val="39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it-IT" dirty="0" smtClean="0"/>
          </a:p>
          <a:p>
            <a:pPr marL="428625" indent="-323850">
              <a:buSzPct val="39000"/>
              <a:buFont typeface="Times New Roman" pitchFamily="16" charset="0"/>
              <a:buBlip>
                <a:blip r:embed="rId2"/>
              </a:buBlip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it-IT" dirty="0" smtClean="0"/>
              <a:t>Assemblee di classe</a:t>
            </a:r>
          </a:p>
          <a:p>
            <a:pPr marL="428625" indent="-323850">
              <a:buClrTx/>
              <a:buSzPct val="39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it-IT" dirty="0" smtClean="0"/>
          </a:p>
          <a:p>
            <a:pPr marL="428625" indent="-323850">
              <a:buSzPct val="39000"/>
              <a:buFont typeface="Times New Roman" pitchFamily="16" charset="0"/>
              <a:buBlip>
                <a:blip r:embed="rId2"/>
              </a:buBlip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it-IT" dirty="0" smtClean="0"/>
              <a:t>Consigli di Interclasse</a:t>
            </a:r>
            <a:endParaRPr lang="it-IT" dirty="0"/>
          </a:p>
        </p:txBody>
      </p:sp>
    </p:spTree>
  </p:cSld>
  <p:clrMapOvr>
    <a:masterClrMapping/>
  </p:clrMapOvr>
  <p:transition spd="slow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dirty="0">
                <a:solidFill>
                  <a:srgbClr val="000000"/>
                </a:solidFill>
              </a:rPr>
              <a:t>Altre informazioni</a:t>
            </a:r>
          </a:p>
        </p:txBody>
      </p:sp>
      <p:sp>
        <p:nvSpPr>
          <p:cNvPr id="1607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16475"/>
          </a:xfrm>
          <a:prstGeom prst="rect">
            <a:avLst/>
          </a:prstGeom>
          <a:solidFill>
            <a:srgbClr val="92D050"/>
          </a:solidFill>
          <a:ln>
            <a:solidFill>
              <a:srgbClr val="CCFF66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b="1" dirty="0">
              <a:solidFill>
                <a:srgbClr val="000000"/>
              </a:solidFill>
              <a:latin typeface="Verdana" pitchFamily="34" charset="0"/>
            </a:endParaRPr>
          </a:p>
          <a:p>
            <a:pPr marL="1587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</a:rPr>
              <a:t>CRITERI </a:t>
            </a:r>
            <a:r>
              <a:rPr lang="it-IT" sz="2000" b="1" dirty="0">
                <a:solidFill>
                  <a:srgbClr val="FF0000"/>
                </a:solidFill>
                <a:latin typeface="Verdana" pitchFamily="34" charset="0"/>
              </a:rPr>
              <a:t>DI PRIORIT</a:t>
            </a:r>
            <a:r>
              <a:rPr lang="it-IT" sz="2000" b="1" dirty="0">
                <a:solidFill>
                  <a:srgbClr val="FF0000"/>
                </a:solidFill>
                <a:cs typeface="Arial" charset="0"/>
              </a:rPr>
              <a:t>À</a:t>
            </a:r>
            <a:r>
              <a:rPr lang="it-IT" sz="2000" b="1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stabiliti dai Consigli di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   Istituto: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333399"/>
              </a:buClr>
              <a:buSzPct val="100000"/>
              <a:buFont typeface="Verdan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b="1" dirty="0" smtClean="0">
              <a:solidFill>
                <a:srgbClr val="333399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333399"/>
              </a:buClr>
              <a:buSzPct val="100000"/>
              <a:buFont typeface="Verdan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dirty="0" smtClean="0">
                <a:solidFill>
                  <a:srgbClr val="333399"/>
                </a:solidFill>
                <a:latin typeface="Verdana" pitchFamily="34" charset="0"/>
              </a:rPr>
              <a:t>Alunni certificati ai sensi della L.104/92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333399"/>
              </a:buClr>
              <a:buSzPct val="100000"/>
              <a:buFont typeface="Verdan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dirty="0" smtClean="0">
                <a:solidFill>
                  <a:srgbClr val="333399"/>
                </a:solidFill>
                <a:latin typeface="Verdana" pitchFamily="34" charset="0"/>
              </a:rPr>
              <a:t>Residenza </a:t>
            </a:r>
            <a:r>
              <a:rPr lang="it-IT" sz="2000" b="1" dirty="0">
                <a:solidFill>
                  <a:srgbClr val="333399"/>
                </a:solidFill>
                <a:latin typeface="Verdana" pitchFamily="34" charset="0"/>
              </a:rPr>
              <a:t>nel territorio di appartenenza;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333399"/>
              </a:buClr>
              <a:buSzPct val="100000"/>
              <a:buFont typeface="Verdan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dirty="0" smtClean="0">
                <a:solidFill>
                  <a:srgbClr val="333399"/>
                </a:solidFill>
                <a:latin typeface="Verdana" pitchFamily="34" charset="0"/>
              </a:rPr>
              <a:t>Distanza </a:t>
            </a:r>
            <a:r>
              <a:rPr lang="it-IT" sz="2000" b="1" dirty="0">
                <a:solidFill>
                  <a:srgbClr val="333399"/>
                </a:solidFill>
                <a:latin typeface="Verdana" pitchFamily="34" charset="0"/>
              </a:rPr>
              <a:t>della residenza rispetto la scuola prescelta; 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333399"/>
              </a:buClr>
              <a:buSzPct val="100000"/>
              <a:buFont typeface="Verdana" pitchFamily="34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dirty="0">
                <a:solidFill>
                  <a:srgbClr val="333399"/>
                </a:solidFill>
                <a:latin typeface="Verdana" pitchFamily="34" charset="0"/>
              </a:rPr>
              <a:t>Genitori impiegati in attività lavorative (per il tempo pieno).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In caso di esubero le famiglie saranno contattate per concordare la nuova iscrizione.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1313"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dirty="0">
                <a:solidFill>
                  <a:srgbClr val="000000"/>
                </a:solidFill>
              </a:rPr>
              <a:t>Procedure per l’iscrizione</a:t>
            </a:r>
          </a:p>
        </p:txBody>
      </p:sp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251520" y="1628800"/>
            <a:ext cx="8229600" cy="4852988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 b="1" i="1" dirty="0">
                <a:solidFill>
                  <a:srgbClr val="FF0000"/>
                </a:solidFill>
                <a:cs typeface="Arial" charset="0"/>
              </a:rPr>
              <a:t>LE ISCRIZIONE SCUOLA PRIMARIA PER L’A.S. </a:t>
            </a:r>
            <a:r>
              <a:rPr lang="it-IT" sz="2400" b="1" i="1" dirty="0" smtClean="0">
                <a:solidFill>
                  <a:srgbClr val="FF0000"/>
                </a:solidFill>
                <a:cs typeface="Arial" charset="0"/>
              </a:rPr>
              <a:t>2018/19</a:t>
            </a:r>
            <a:r>
              <a:rPr lang="it-IT" sz="2400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it-IT" sz="2400" b="1" i="1" dirty="0">
                <a:solidFill>
                  <a:srgbClr val="FF0000"/>
                </a:solidFill>
                <a:cs typeface="Arial" charset="0"/>
              </a:rPr>
              <a:t>vanno effettuate dal </a:t>
            </a:r>
            <a:r>
              <a:rPr lang="it-IT" sz="2400" b="1" i="1" dirty="0" smtClean="0">
                <a:solidFill>
                  <a:srgbClr val="FF0000"/>
                </a:solidFill>
                <a:cs typeface="Arial" charset="0"/>
              </a:rPr>
              <a:t>16 gennaio 2018 </a:t>
            </a:r>
            <a:r>
              <a:rPr lang="it-IT" sz="2400" b="1" i="1" dirty="0" smtClean="0">
                <a:solidFill>
                  <a:srgbClr val="FF0000"/>
                </a:solidFill>
                <a:cs typeface="Arial" charset="0"/>
              </a:rPr>
              <a:t>al 6 febbraio </a:t>
            </a:r>
            <a:r>
              <a:rPr lang="it-IT" sz="2400" b="1" i="1" dirty="0" smtClean="0">
                <a:solidFill>
                  <a:srgbClr val="FF0000"/>
                </a:solidFill>
                <a:cs typeface="Arial" charset="0"/>
              </a:rPr>
              <a:t>2018</a:t>
            </a:r>
            <a:endParaRPr lang="it-IT" sz="2400" b="1" i="1" dirty="0">
              <a:solidFill>
                <a:srgbClr val="FF0000"/>
              </a:solidFill>
              <a:cs typeface="Arial" charset="0"/>
            </a:endParaRPr>
          </a:p>
          <a:p>
            <a:pPr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 dirty="0">
                <a:solidFill>
                  <a:srgbClr val="FF0000"/>
                </a:solidFill>
                <a:cs typeface="Arial" charset="0"/>
              </a:rPr>
              <a:t>  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2400" dirty="0" smtClean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 dirty="0" smtClean="0">
                <a:solidFill>
                  <a:srgbClr val="000000"/>
                </a:solidFill>
                <a:cs typeface="Arial" charset="0"/>
              </a:rPr>
              <a:t>La </a:t>
            </a:r>
            <a:r>
              <a:rPr lang="it-IT" sz="2400" dirty="0">
                <a:solidFill>
                  <a:srgbClr val="000000"/>
                </a:solidFill>
                <a:cs typeface="Arial" charset="0"/>
              </a:rPr>
              <a:t>Legge 135/2012 e la conseguente circ. MIUR 96/2012 danno impulso al processo di </a:t>
            </a:r>
            <a:r>
              <a:rPr lang="it-IT" sz="2400" dirty="0" err="1">
                <a:solidFill>
                  <a:srgbClr val="000000"/>
                </a:solidFill>
                <a:cs typeface="Arial" charset="0"/>
              </a:rPr>
              <a:t>dematerializzazione</a:t>
            </a:r>
            <a:r>
              <a:rPr lang="it-IT" sz="2400" dirty="0">
                <a:solidFill>
                  <a:srgbClr val="000000"/>
                </a:solidFill>
                <a:cs typeface="Arial" charset="0"/>
              </a:rPr>
              <a:t> delle procedure amministrative e </a:t>
            </a:r>
            <a:r>
              <a:rPr lang="it-IT" sz="2400" b="1" dirty="0">
                <a:solidFill>
                  <a:srgbClr val="000000"/>
                </a:solidFill>
                <a:cs typeface="Arial" charset="0"/>
              </a:rPr>
              <a:t>prevedono</a:t>
            </a:r>
            <a:r>
              <a:rPr lang="it-IT" sz="2400" dirty="0">
                <a:solidFill>
                  <a:srgbClr val="000000"/>
                </a:solidFill>
                <a:cs typeface="Arial" charset="0"/>
              </a:rPr>
              <a:t>, perciò, </a:t>
            </a:r>
            <a:r>
              <a:rPr lang="it-IT" sz="2400" b="1" dirty="0">
                <a:solidFill>
                  <a:srgbClr val="333399"/>
                </a:solidFill>
                <a:cs typeface="Arial" charset="0"/>
              </a:rPr>
              <a:t>che le iscrizioni alla scuola primaria avvengano solo ed esclusivamente</a:t>
            </a:r>
            <a:r>
              <a:rPr lang="it-IT" sz="2400" dirty="0">
                <a:solidFill>
                  <a:srgbClr val="333399"/>
                </a:solidFill>
                <a:cs typeface="Arial" charset="0"/>
              </a:rPr>
              <a:t> </a:t>
            </a:r>
            <a:r>
              <a:rPr lang="it-IT" sz="2400" b="1" dirty="0">
                <a:solidFill>
                  <a:srgbClr val="333399"/>
                </a:solidFill>
                <a:cs typeface="Arial" charset="0"/>
              </a:rPr>
              <a:t>in </a:t>
            </a:r>
            <a:r>
              <a:rPr lang="it-IT" sz="2400" b="1" u="sng" dirty="0">
                <a:solidFill>
                  <a:srgbClr val="333399"/>
                </a:solidFill>
                <a:cs typeface="Arial" charset="0"/>
              </a:rPr>
              <a:t>modalità on </a:t>
            </a:r>
            <a:r>
              <a:rPr lang="it-IT" sz="2400" b="1" u="sng" dirty="0" err="1">
                <a:solidFill>
                  <a:srgbClr val="333399"/>
                </a:solidFill>
                <a:cs typeface="Arial" charset="0"/>
              </a:rPr>
              <a:t>line</a:t>
            </a:r>
            <a:r>
              <a:rPr lang="it-IT" sz="2400" dirty="0">
                <a:solidFill>
                  <a:srgbClr val="333399"/>
                </a:solidFill>
                <a:cs typeface="Arial" charset="0"/>
              </a:rPr>
              <a:t>.</a:t>
            </a:r>
          </a:p>
          <a:p>
            <a:pPr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2400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24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b="1" dirty="0">
                <a:solidFill>
                  <a:srgbClr val="333399"/>
                </a:solidFill>
                <a:cs typeface="Arial" charset="0"/>
              </a:rPr>
              <a:t>Operazioni preliminari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68313" y="1341438"/>
            <a:ext cx="8229600" cy="51117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Ogni famiglia deve essere provvista di una casella di posta elettronica.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000" dirty="0" smtClean="0">
                <a:solidFill>
                  <a:srgbClr val="000000"/>
                </a:solidFill>
                <a:ea typeface="Microsoft YaHei" charset="-122"/>
                <a:cs typeface="Arial" charset="0"/>
              </a:rPr>
              <a:t>Dal </a:t>
            </a:r>
            <a:r>
              <a:rPr lang="it-IT" sz="2000" dirty="0" smtClean="0">
                <a:solidFill>
                  <a:srgbClr val="000000"/>
                </a:solidFill>
                <a:ea typeface="Microsoft YaHei" charset="-122"/>
                <a:cs typeface="Arial" charset="0"/>
              </a:rPr>
              <a:t>8 </a:t>
            </a:r>
            <a:r>
              <a:rPr lang="it-IT" sz="2000" dirty="0" smtClean="0">
                <a:solidFill>
                  <a:srgbClr val="000000"/>
                </a:solidFill>
                <a:ea typeface="Microsoft YaHei" charset="-122"/>
                <a:cs typeface="Arial" charset="0"/>
              </a:rPr>
              <a:t>gennaio </a:t>
            </a:r>
            <a:r>
              <a:rPr lang="it-IT" sz="2000" dirty="0" smtClean="0">
                <a:solidFill>
                  <a:srgbClr val="000000"/>
                </a:solidFill>
                <a:ea typeface="Microsoft YaHei" charset="-122"/>
                <a:cs typeface="Arial" charset="0"/>
              </a:rPr>
              <a:t>2018 </a:t>
            </a:r>
            <a:r>
              <a:rPr lang="it-IT" sz="20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i genitori effettuano la registrazione sul portale del </a:t>
            </a:r>
            <a:r>
              <a:rPr lang="it-IT" sz="2000" dirty="0" smtClean="0">
                <a:solidFill>
                  <a:srgbClr val="000000"/>
                </a:solidFill>
                <a:ea typeface="Microsoft YaHei" charset="-122"/>
                <a:cs typeface="Arial" charset="0"/>
              </a:rPr>
              <a:t>MIUR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2000" dirty="0" smtClean="0">
              <a:solidFill>
                <a:srgbClr val="000000"/>
              </a:solidFill>
              <a:ea typeface="Microsoft YaHei" charset="-122"/>
              <a:cs typeface="Arial" charset="0"/>
            </a:endParaRP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2000" dirty="0">
              <a:solidFill>
                <a:srgbClr val="000000"/>
              </a:solidFill>
              <a:ea typeface="Microsoft YaHei" charset="-122"/>
              <a:cs typeface="Arial" charset="0"/>
            </a:endParaRP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FASI </a:t>
            </a:r>
            <a:r>
              <a:rPr lang="it-IT" sz="2000" dirty="0" err="1">
                <a:solidFill>
                  <a:srgbClr val="000000"/>
                </a:solidFill>
                <a:ea typeface="Microsoft YaHei" charset="-122"/>
                <a:cs typeface="Arial" charset="0"/>
              </a:rPr>
              <a:t>DI</a:t>
            </a:r>
            <a:r>
              <a:rPr lang="it-IT" sz="20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 REGISTRAZIONE</a:t>
            </a:r>
          </a:p>
          <a:p>
            <a:pPr marL="457200" indent="-4572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Dapprima si compila il </a:t>
            </a:r>
            <a:r>
              <a:rPr lang="it-IT" sz="2000" dirty="0" err="1">
                <a:solidFill>
                  <a:srgbClr val="000000"/>
                </a:solidFill>
                <a:ea typeface="Microsoft YaHei" charset="-122"/>
                <a:cs typeface="Arial" charset="0"/>
              </a:rPr>
              <a:t>form</a:t>
            </a:r>
            <a:r>
              <a:rPr lang="it-IT" sz="20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 indicando un indirizzo </a:t>
            </a:r>
            <a:r>
              <a:rPr lang="it-IT" sz="2000" dirty="0" smtClean="0">
                <a:solidFill>
                  <a:srgbClr val="000000"/>
                </a:solidFill>
                <a:ea typeface="Microsoft YaHei" charset="-122"/>
                <a:cs typeface="Arial" charset="0"/>
              </a:rPr>
              <a:t>e-mail </a:t>
            </a:r>
            <a:r>
              <a:rPr lang="it-IT" sz="20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principale (che deve essere confermato digitandolo una seconda volta). Su questo indirizzo viene spedito un link di conferma registrazione;</a:t>
            </a:r>
          </a:p>
          <a:p>
            <a:pPr marL="457200" indent="-4572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0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Ricevuta la mail con il link bisogna cliccare sullo stesso per confermare la registrazione. Questa seconda operazione deve essere eseguita entro le 24 ore dalla ricezione della mail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2400" dirty="0">
              <a:solidFill>
                <a:srgbClr val="000000"/>
              </a:solidFill>
              <a:ea typeface="Microsoft YaHei" charset="-122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836712"/>
            <a:ext cx="8280400" cy="5109091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1313" indent="-341313" algn="ctr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32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Per  ulteriori informazioni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Se si cercano informazioni sulla scuola che meglio risponda alle proprie esigenze, bisogna: </a:t>
            </a: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2400" dirty="0">
              <a:solidFill>
                <a:srgbClr val="000000"/>
              </a:solidFill>
              <a:ea typeface="Microsoft YaHei" charset="-122"/>
              <a:cs typeface="Arial" charset="0"/>
            </a:endParaRPr>
          </a:p>
          <a:p>
            <a:pPr marL="457200" indent="-457200">
              <a:spcBef>
                <a:spcPts val="600"/>
              </a:spcBef>
              <a:buSzPct val="100000"/>
              <a:buFontTx/>
              <a:buAutoNum type="alphaLcParenR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entrare in Internet, andare sull’indirizzo web </a:t>
            </a:r>
            <a:r>
              <a:rPr lang="it-IT" sz="2400" b="1" dirty="0">
                <a:solidFill>
                  <a:srgbClr val="FF0000"/>
                </a:solidFill>
                <a:ea typeface="Microsoft YaHei" charset="-122"/>
                <a:cs typeface="Arial" charset="0"/>
              </a:rPr>
              <a:t>www.iscrizioni.istruzione.it</a:t>
            </a:r>
            <a:r>
              <a:rPr lang="it-IT" sz="2400" dirty="0">
                <a:solidFill>
                  <a:srgbClr val="FF0000"/>
                </a:solidFill>
                <a:ea typeface="Microsoft YaHei" charset="-122"/>
                <a:cs typeface="Arial" charset="0"/>
              </a:rPr>
              <a:t>; </a:t>
            </a:r>
          </a:p>
          <a:p>
            <a:pPr marL="457200" indent="-457200">
              <a:spcBef>
                <a:spcPts val="600"/>
              </a:spcBef>
              <a:buSzPct val="100000"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2400" dirty="0">
              <a:solidFill>
                <a:srgbClr val="FF0000"/>
              </a:solidFill>
              <a:ea typeface="Microsoft YaHei" charset="-122"/>
              <a:cs typeface="Arial" charset="0"/>
            </a:endParaRPr>
          </a:p>
          <a:p>
            <a:pPr marL="341313" indent="-341313">
              <a:spcBef>
                <a:spcPts val="60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b) selezionare </a:t>
            </a:r>
            <a:r>
              <a:rPr lang="it-IT" sz="2400" dirty="0">
                <a:solidFill>
                  <a:srgbClr val="FF0000"/>
                </a:solidFill>
                <a:ea typeface="Microsoft YaHei" charset="-122"/>
                <a:cs typeface="Arial" charset="0"/>
              </a:rPr>
              <a:t>“</a:t>
            </a:r>
            <a:r>
              <a:rPr lang="it-IT" sz="2400" b="1" dirty="0">
                <a:solidFill>
                  <a:srgbClr val="FF0000"/>
                </a:solidFill>
                <a:ea typeface="Microsoft YaHei" charset="-122"/>
                <a:cs typeface="Arial" charset="0"/>
              </a:rPr>
              <a:t>Scuola in chiaro</a:t>
            </a:r>
            <a:r>
              <a:rPr lang="it-IT" sz="2400" dirty="0">
                <a:solidFill>
                  <a:srgbClr val="FF0000"/>
                </a:solidFill>
                <a:ea typeface="Microsoft YaHei" charset="-122"/>
                <a:cs typeface="Arial" charset="0"/>
              </a:rPr>
              <a:t>” </a:t>
            </a:r>
            <a:r>
              <a:rPr lang="it-IT" sz="24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e </a:t>
            </a:r>
            <a:r>
              <a:rPr lang="it-IT" sz="2400" b="1" dirty="0">
                <a:solidFill>
                  <a:srgbClr val="000000"/>
                </a:solidFill>
                <a:ea typeface="Microsoft YaHei" charset="-122"/>
                <a:cs typeface="Arial" charset="0"/>
              </a:rPr>
              <a:t>indicare il </a:t>
            </a:r>
            <a:r>
              <a:rPr lang="it-IT" sz="2400" b="1" dirty="0">
                <a:solidFill>
                  <a:srgbClr val="FF0000"/>
                </a:solidFill>
                <a:ea typeface="Microsoft YaHei" charset="-122"/>
                <a:cs typeface="Arial" charset="0"/>
              </a:rPr>
              <a:t>nome </a:t>
            </a:r>
            <a:r>
              <a:rPr lang="it-IT" sz="2400" b="1" dirty="0">
                <a:solidFill>
                  <a:srgbClr val="000000"/>
                </a:solidFill>
                <a:ea typeface="Microsoft YaHei" charset="-122"/>
                <a:cs typeface="Arial" charset="0"/>
              </a:rPr>
              <a:t>o</a:t>
            </a:r>
            <a:r>
              <a:rPr lang="it-IT" sz="24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 </a:t>
            </a:r>
            <a:r>
              <a:rPr lang="it-IT" sz="2400" b="1" dirty="0">
                <a:solidFill>
                  <a:srgbClr val="000000"/>
                </a:solidFill>
                <a:ea typeface="Microsoft YaHei" charset="-122"/>
                <a:cs typeface="Arial" charset="0"/>
              </a:rPr>
              <a:t>il </a:t>
            </a:r>
            <a:r>
              <a:rPr lang="it-IT" sz="2400" b="1" dirty="0">
                <a:solidFill>
                  <a:srgbClr val="FF0000"/>
                </a:solidFill>
                <a:ea typeface="Microsoft YaHei" charset="-122"/>
                <a:cs typeface="Arial" charset="0"/>
              </a:rPr>
              <a:t>codice meccanografico </a:t>
            </a:r>
            <a:r>
              <a:rPr lang="it-IT" sz="2400" b="1" dirty="0">
                <a:solidFill>
                  <a:srgbClr val="000000"/>
                </a:solidFill>
                <a:ea typeface="Microsoft YaHei" charset="-122"/>
                <a:cs typeface="Arial" charset="0"/>
              </a:rPr>
              <a:t>della scuola</a:t>
            </a:r>
            <a:r>
              <a:rPr lang="it-IT" sz="24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 di interesse; </a:t>
            </a:r>
          </a:p>
          <a:p>
            <a:pPr marL="341313" indent="-341313">
              <a:spcBef>
                <a:spcPts val="60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    nella  sezione </a:t>
            </a:r>
            <a:r>
              <a:rPr lang="it-IT" sz="2400" dirty="0">
                <a:solidFill>
                  <a:srgbClr val="FF0000"/>
                </a:solidFill>
                <a:ea typeface="Microsoft YaHei" charset="-122"/>
                <a:cs typeface="Arial" charset="0"/>
              </a:rPr>
              <a:t>“</a:t>
            </a:r>
            <a:r>
              <a:rPr lang="it-IT" sz="2400" b="1" dirty="0">
                <a:solidFill>
                  <a:srgbClr val="FF0000"/>
                </a:solidFill>
                <a:ea typeface="Microsoft YaHei" charset="-122"/>
                <a:cs typeface="Arial" charset="0"/>
              </a:rPr>
              <a:t>Didattica</a:t>
            </a:r>
            <a:r>
              <a:rPr lang="it-IT" sz="2400" dirty="0">
                <a:solidFill>
                  <a:srgbClr val="FF0000"/>
                </a:solidFill>
                <a:ea typeface="Microsoft YaHei" charset="-122"/>
                <a:cs typeface="Arial" charset="0"/>
              </a:rPr>
              <a:t>”</a:t>
            </a:r>
            <a:r>
              <a:rPr lang="it-IT" sz="24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 si possono trovare le specifiche dell’attività che la scuola propone (offerta formativa, orari e servizi ecc.).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comprensivoboscomelodabari.it/images/scuolaprimar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11533"/>
            <a:ext cx="8064896" cy="623685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dirty="0">
                <a:solidFill>
                  <a:srgbClr val="000000"/>
                </a:solidFill>
              </a:rPr>
              <a:t>Iscrizioni </a:t>
            </a:r>
          </a:p>
        </p:txBody>
      </p:sp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468313" y="1484313"/>
            <a:ext cx="8229600" cy="5041031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dirty="0">
                <a:solidFill>
                  <a:srgbClr val="000000"/>
                </a:solidFill>
                <a:cs typeface="Arial" charset="0"/>
              </a:rPr>
              <a:t>Entrati in internet, sull’indirizzo web </a:t>
            </a:r>
            <a:r>
              <a:rPr lang="it-IT" sz="3200" b="1" dirty="0">
                <a:solidFill>
                  <a:srgbClr val="FF0000"/>
                </a:solidFill>
                <a:cs typeface="Arial" charset="0"/>
              </a:rPr>
              <a:t>www.iscrizioni.istruzione.it</a:t>
            </a:r>
            <a:r>
              <a:rPr lang="it-IT" sz="3200" dirty="0">
                <a:solidFill>
                  <a:srgbClr val="FF0000"/>
                </a:solidFill>
                <a:cs typeface="Arial" charset="0"/>
              </a:rPr>
              <a:t>, </a:t>
            </a:r>
            <a:r>
              <a:rPr lang="it-IT" sz="3200" b="1" dirty="0">
                <a:solidFill>
                  <a:srgbClr val="FF0000"/>
                </a:solidFill>
                <a:cs typeface="Arial" charset="0"/>
              </a:rPr>
              <a:t>indicare il nome</a:t>
            </a:r>
            <a:r>
              <a:rPr lang="it-IT" sz="3200" dirty="0">
                <a:solidFill>
                  <a:srgbClr val="FF0000"/>
                </a:solidFill>
                <a:cs typeface="Arial" charset="0"/>
              </a:rPr>
              <a:t> o </a:t>
            </a:r>
            <a:r>
              <a:rPr lang="it-IT" sz="3200" b="1" dirty="0">
                <a:solidFill>
                  <a:srgbClr val="FF0000"/>
                </a:solidFill>
                <a:cs typeface="Arial" charset="0"/>
              </a:rPr>
              <a:t>il codice meccanografico</a:t>
            </a:r>
            <a:r>
              <a:rPr lang="it-IT" sz="32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it-IT" sz="3200" dirty="0">
                <a:solidFill>
                  <a:srgbClr val="000000"/>
                </a:solidFill>
                <a:cs typeface="Arial" charset="0"/>
              </a:rPr>
              <a:t>della scuola di interesse e  si compila la domanda in tutte le sue parti. 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dirty="0">
                <a:solidFill>
                  <a:srgbClr val="000000"/>
                </a:solidFill>
                <a:cs typeface="Arial" charset="0"/>
              </a:rPr>
              <a:t>Il sistema </a:t>
            </a:r>
            <a:r>
              <a:rPr lang="it-IT" sz="3200" b="1" dirty="0">
                <a:solidFill>
                  <a:srgbClr val="FF0000"/>
                </a:solidFill>
                <a:cs typeface="Arial" charset="0"/>
              </a:rPr>
              <a:t>“Iscrizioni on-line” </a:t>
            </a:r>
            <a:r>
              <a:rPr lang="it-IT" sz="3200" dirty="0">
                <a:solidFill>
                  <a:srgbClr val="000000"/>
                </a:solidFill>
                <a:cs typeface="Arial" charset="0"/>
              </a:rPr>
              <a:t>del MIUR si farà carico di avvisare la famiglia, in tempo reale, via posta elettronica, dell’avvenuta registrazione o delle variazioni di stato della domanda.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9941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dirty="0">
                <a:solidFill>
                  <a:srgbClr val="000000"/>
                </a:solidFill>
              </a:rPr>
              <a:t>Codici meccanografici</a:t>
            </a:r>
          </a:p>
        </p:txBody>
      </p:sp>
      <p:sp>
        <p:nvSpPr>
          <p:cNvPr id="1699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8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32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8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3200" b="1" dirty="0">
                <a:solidFill>
                  <a:srgbClr val="000000"/>
                </a:solidFill>
                <a:cs typeface="Arial" charset="0"/>
              </a:rPr>
              <a:t>Scuola </a:t>
            </a:r>
            <a:r>
              <a:rPr lang="it-IT" sz="3200" b="1" dirty="0" smtClean="0">
                <a:solidFill>
                  <a:srgbClr val="000000"/>
                </a:solidFill>
                <a:cs typeface="Arial" charset="0"/>
              </a:rPr>
              <a:t>Collodi </a:t>
            </a:r>
            <a:r>
              <a:rPr lang="it-IT" sz="3200" b="1" dirty="0" smtClean="0">
                <a:solidFill>
                  <a:srgbClr val="FF0000"/>
                </a:solidFill>
                <a:cs typeface="Arial" charset="0"/>
              </a:rPr>
              <a:t>VREE88403Q</a:t>
            </a:r>
          </a:p>
          <a:p>
            <a:pPr>
              <a:spcBef>
                <a:spcPts val="8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32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8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3200" b="1" dirty="0">
                <a:solidFill>
                  <a:srgbClr val="000000"/>
                </a:solidFill>
                <a:cs typeface="Arial" charset="0"/>
              </a:rPr>
              <a:t>Scuola </a:t>
            </a:r>
            <a:r>
              <a:rPr lang="it-IT" sz="3200" b="1" dirty="0" smtClean="0">
                <a:solidFill>
                  <a:srgbClr val="000000"/>
                </a:solidFill>
                <a:cs typeface="Arial" charset="0"/>
              </a:rPr>
              <a:t>Romagnoli </a:t>
            </a:r>
            <a:r>
              <a:rPr lang="it-IT" sz="3200" b="1" dirty="0" smtClean="0">
                <a:solidFill>
                  <a:srgbClr val="FF0000"/>
                </a:solidFill>
                <a:cs typeface="Arial" charset="0"/>
              </a:rPr>
              <a:t>VREE88401N</a:t>
            </a:r>
          </a:p>
          <a:p>
            <a:pPr>
              <a:spcBef>
                <a:spcPts val="8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3200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8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3200" b="1" dirty="0">
                <a:solidFill>
                  <a:srgbClr val="000000"/>
                </a:solidFill>
                <a:cs typeface="Arial" charset="0"/>
              </a:rPr>
              <a:t>Scuola </a:t>
            </a:r>
            <a:r>
              <a:rPr lang="it-IT" sz="3200" b="1" dirty="0" smtClean="0">
                <a:solidFill>
                  <a:srgbClr val="000000"/>
                </a:solidFill>
                <a:cs typeface="Arial" charset="0"/>
              </a:rPr>
              <a:t>Europa </a:t>
            </a:r>
            <a:r>
              <a:rPr lang="it-IT" sz="3200" b="1" smtClean="0">
                <a:solidFill>
                  <a:srgbClr val="000000"/>
                </a:solidFill>
                <a:cs typeface="Arial" charset="0"/>
              </a:rPr>
              <a:t>Unita </a:t>
            </a:r>
            <a:r>
              <a:rPr lang="it-IT" sz="3200" b="1" smtClean="0">
                <a:solidFill>
                  <a:srgbClr val="FF0000"/>
                </a:solidFill>
                <a:cs typeface="Arial" charset="0"/>
              </a:rPr>
              <a:t>VREE88402P</a:t>
            </a:r>
            <a:endParaRPr lang="it-IT" sz="3200" b="1" dirty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Text Box 1"/>
          <p:cNvSpPr txBox="1">
            <a:spLocks noChangeArrowheads="1"/>
          </p:cNvSpPr>
          <p:nvPr/>
        </p:nvSpPr>
        <p:spPr bwMode="auto">
          <a:xfrm>
            <a:off x="457200" y="260648"/>
            <a:ext cx="8229600" cy="93610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dirty="0">
                <a:solidFill>
                  <a:srgbClr val="000000"/>
                </a:solidFill>
              </a:rPr>
              <a:t/>
            </a:r>
            <a:br>
              <a:rPr lang="it-IT" sz="4400" dirty="0">
                <a:solidFill>
                  <a:srgbClr val="000000"/>
                </a:solidFill>
              </a:rPr>
            </a:br>
            <a:r>
              <a:rPr lang="it-IT" sz="4400" dirty="0">
                <a:solidFill>
                  <a:srgbClr val="000000"/>
                </a:solidFill>
              </a:rPr>
              <a:t>Avvertenze</a:t>
            </a:r>
            <a:br>
              <a:rPr lang="it-IT" sz="4400" dirty="0">
                <a:solidFill>
                  <a:srgbClr val="000000"/>
                </a:solidFill>
              </a:rPr>
            </a:br>
            <a:endParaRPr lang="it-IT" sz="4400" dirty="0">
              <a:solidFill>
                <a:srgbClr val="000000"/>
              </a:solidFill>
            </a:endParaRPr>
          </a:p>
        </p:txBody>
      </p:sp>
      <p:sp>
        <p:nvSpPr>
          <p:cNvPr id="172034" name="Text Box 2"/>
          <p:cNvSpPr txBox="1">
            <a:spLocks noChangeArrowheads="1"/>
          </p:cNvSpPr>
          <p:nvPr/>
        </p:nvSpPr>
        <p:spPr bwMode="auto">
          <a:xfrm>
            <a:off x="468313" y="1341438"/>
            <a:ext cx="8229600" cy="4967287"/>
          </a:xfrm>
          <a:prstGeom prst="rect">
            <a:avLst/>
          </a:prstGeom>
          <a:ln>
            <a:headEnd/>
            <a:tailEnd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1313">
              <a:spcBef>
                <a:spcPts val="7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3200">
                <a:solidFill>
                  <a:srgbClr val="000000"/>
                </a:solidFill>
              </a:rPr>
              <a:t> </a:t>
            </a:r>
            <a:r>
              <a:rPr lang="it-IT" sz="2800">
                <a:solidFill>
                  <a:srgbClr val="000000"/>
                </a:solidFill>
              </a:rPr>
              <a:t>In calce al modulo di iscrizione on-line si trova il </a:t>
            </a:r>
            <a:r>
              <a:rPr lang="it-IT" sz="2800" b="1">
                <a:solidFill>
                  <a:srgbClr val="FF0000"/>
                </a:solidFill>
              </a:rPr>
              <a:t>link </a:t>
            </a:r>
            <a:r>
              <a:rPr lang="it-IT" sz="2800">
                <a:solidFill>
                  <a:srgbClr val="000000"/>
                </a:solidFill>
              </a:rPr>
              <a:t>per la richiesta dei servizi di mensa, dieta speciale e trasporto gestiti dal Comune di Verona.</a:t>
            </a:r>
          </a:p>
          <a:p>
            <a:pPr marL="342900" indent="-341313" algn="just">
              <a:spcBef>
                <a:spcPts val="7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800">
                <a:solidFill>
                  <a:srgbClr val="B61706"/>
                </a:solidFill>
              </a:rPr>
              <a:t>   </a:t>
            </a:r>
            <a:r>
              <a:rPr lang="it-IT" sz="2800" u="sng">
                <a:solidFill>
                  <a:srgbClr val="B61706"/>
                </a:solidFill>
              </a:rPr>
              <a:t>ATTENZIONE a non utilizzare questo link, ma mettere la spunta negli spazi precedenti dove si segnala la richiesta dei servizi di mensa, dieta speciale e trasporto scolastico. </a:t>
            </a:r>
          </a:p>
          <a:p>
            <a:pPr marL="342900" indent="-341313" algn="just">
              <a:spcBef>
                <a:spcPts val="7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800">
                <a:solidFill>
                  <a:srgbClr val="B61706"/>
                </a:solidFill>
              </a:rPr>
              <a:t>   </a:t>
            </a:r>
            <a:r>
              <a:rPr lang="it-IT" sz="2800" u="sng">
                <a:solidFill>
                  <a:srgbClr val="B61706"/>
                </a:solidFill>
              </a:rPr>
              <a:t>Sarà poi compito della Segreteria inviare le segnalazioni di richiesta al Comune di Verona.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400" dirty="0">
                <a:solidFill>
                  <a:srgbClr val="000000"/>
                </a:solidFill>
              </a:rPr>
              <a:t>Perfezionamento dell’iscrizione</a:t>
            </a:r>
          </a:p>
        </p:txBody>
      </p:sp>
      <p:sp>
        <p:nvSpPr>
          <p:cNvPr id="174082" name="Text Box 2"/>
          <p:cNvSpPr txBox="1">
            <a:spLocks noChangeArrowheads="1"/>
          </p:cNvSpPr>
          <p:nvPr/>
        </p:nvSpPr>
        <p:spPr bwMode="auto">
          <a:xfrm>
            <a:off x="539750" y="1268413"/>
            <a:ext cx="8229600" cy="5113337"/>
          </a:xfrm>
          <a:prstGeom prst="rect">
            <a:avLst/>
          </a:prstGeom>
          <a:ln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341313" indent="-341313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000" dirty="0" smtClean="0">
              <a:solidFill>
                <a:srgbClr val="000000"/>
              </a:solidFill>
              <a:cs typeface="Arial" charset="0"/>
            </a:endParaRPr>
          </a:p>
          <a:p>
            <a:pPr marL="341313" indent="-341313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000" dirty="0" smtClean="0">
                <a:solidFill>
                  <a:srgbClr val="000000"/>
                </a:solidFill>
                <a:cs typeface="Arial" charset="0"/>
              </a:rPr>
              <a:t>Una </a:t>
            </a:r>
            <a:r>
              <a:rPr lang="it-IT" sz="2000" dirty="0">
                <a:solidFill>
                  <a:srgbClr val="000000"/>
                </a:solidFill>
                <a:cs typeface="Arial" charset="0"/>
              </a:rPr>
              <a:t>volta terminata positivamente la procedura on-line, l’iscrizione va perfezionata </a:t>
            </a:r>
            <a:r>
              <a:rPr lang="it-IT" sz="2000" b="1" u="sng" dirty="0">
                <a:solidFill>
                  <a:srgbClr val="000000"/>
                </a:solidFill>
                <a:cs typeface="Arial" charset="0"/>
              </a:rPr>
              <a:t>portando in segreteria i seguenti documenti</a:t>
            </a:r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: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000" b="1" dirty="0">
              <a:solidFill>
                <a:srgbClr val="000000"/>
              </a:solidFill>
              <a:cs typeface="Arial" charset="0"/>
            </a:endParaRPr>
          </a:p>
          <a:p>
            <a:pPr marL="341313" indent="-341313">
              <a:spcBef>
                <a:spcPts val="500"/>
              </a:spcBef>
              <a:buClr>
                <a:srgbClr val="CC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000" b="1" dirty="0">
                <a:solidFill>
                  <a:srgbClr val="CC0000"/>
                </a:solidFill>
                <a:cs typeface="Arial" charset="0"/>
              </a:rPr>
              <a:t>c</a:t>
            </a:r>
            <a:r>
              <a:rPr lang="it-IT" sz="2000" b="1" dirty="0" smtClean="0">
                <a:solidFill>
                  <a:srgbClr val="CC0000"/>
                </a:solidFill>
                <a:cs typeface="Arial" charset="0"/>
              </a:rPr>
              <a:t>ertificato vaccinazioni obbligatorie</a:t>
            </a:r>
          </a:p>
          <a:p>
            <a:pPr marL="341313" indent="-341313">
              <a:spcBef>
                <a:spcPts val="500"/>
              </a:spcBef>
              <a:buClr>
                <a:srgbClr val="CC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000" b="1" dirty="0" smtClean="0">
                <a:solidFill>
                  <a:srgbClr val="CC0000"/>
                </a:solidFill>
                <a:cs typeface="Arial" charset="0"/>
              </a:rPr>
              <a:t>una </a:t>
            </a:r>
            <a:r>
              <a:rPr lang="it-IT" sz="2000" b="1" dirty="0">
                <a:solidFill>
                  <a:srgbClr val="CC0000"/>
                </a:solidFill>
                <a:cs typeface="Arial" charset="0"/>
              </a:rPr>
              <a:t>foto formato tessera</a:t>
            </a:r>
            <a:r>
              <a:rPr lang="it-IT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it-IT" sz="2000" dirty="0">
                <a:solidFill>
                  <a:srgbClr val="000000"/>
                </a:solidFill>
                <a:cs typeface="Arial" charset="0"/>
              </a:rPr>
              <a:t>dell’alunno con nome e cognome sul retro;</a:t>
            </a:r>
          </a:p>
          <a:p>
            <a:pPr marL="341313" indent="-341313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000" dirty="0">
                <a:solidFill>
                  <a:srgbClr val="000000"/>
                </a:solidFill>
                <a:cs typeface="Arial" charset="0"/>
              </a:rPr>
              <a:t>fotocopia del </a:t>
            </a:r>
            <a:r>
              <a:rPr lang="it-IT" sz="2000" b="1" dirty="0">
                <a:solidFill>
                  <a:srgbClr val="CC0000"/>
                </a:solidFill>
                <a:cs typeface="Arial" charset="0"/>
              </a:rPr>
              <a:t>codice fiscale dell’alunno</a:t>
            </a:r>
            <a:r>
              <a:rPr lang="it-IT" sz="2000" dirty="0">
                <a:solidFill>
                  <a:srgbClr val="CC0000"/>
                </a:solidFill>
                <a:cs typeface="Arial" charset="0"/>
              </a:rPr>
              <a:t>;</a:t>
            </a:r>
          </a:p>
          <a:p>
            <a:pPr marL="341313" indent="-341313">
              <a:spcBef>
                <a:spcPts val="500"/>
              </a:spcBef>
              <a:buClr>
                <a:srgbClr val="CC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000" b="1" dirty="0">
                <a:solidFill>
                  <a:srgbClr val="CC0000"/>
                </a:solidFill>
                <a:cs typeface="Arial" charset="0"/>
              </a:rPr>
              <a:t>ricevuta del versamento del contributo per l’ampliamento</a:t>
            </a:r>
            <a:r>
              <a:rPr lang="it-IT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it-IT" sz="2000" b="1" dirty="0">
                <a:solidFill>
                  <a:srgbClr val="CC0000"/>
                </a:solidFill>
                <a:cs typeface="Arial" charset="0"/>
              </a:rPr>
              <a:t>dell’offerta formativa </a:t>
            </a:r>
            <a:r>
              <a:rPr lang="it-IT" sz="2000" dirty="0">
                <a:solidFill>
                  <a:srgbClr val="CC0000"/>
                </a:solidFill>
                <a:cs typeface="Arial" charset="0"/>
              </a:rPr>
              <a:t>di </a:t>
            </a:r>
            <a:r>
              <a:rPr lang="it-IT" sz="2000" b="1" dirty="0">
                <a:solidFill>
                  <a:srgbClr val="CC0000"/>
                </a:solidFill>
                <a:cs typeface="Arial" charset="0"/>
              </a:rPr>
              <a:t>€ </a:t>
            </a:r>
            <a:r>
              <a:rPr lang="it-IT" sz="2000" b="1" dirty="0" smtClean="0">
                <a:solidFill>
                  <a:srgbClr val="CC0000"/>
                </a:solidFill>
                <a:cs typeface="Arial" charset="0"/>
              </a:rPr>
              <a:t>36</a:t>
            </a:r>
            <a:r>
              <a:rPr lang="it-IT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da </a:t>
            </a:r>
            <a:r>
              <a:rPr lang="it-IT" sz="2000" dirty="0">
                <a:solidFill>
                  <a:srgbClr val="000000"/>
                </a:solidFill>
              </a:rPr>
              <a:t>effettuarsi tramite </a:t>
            </a:r>
            <a:r>
              <a:rPr lang="it-IT" sz="2000" b="1" dirty="0">
                <a:solidFill>
                  <a:srgbClr val="000000"/>
                </a:solidFill>
              </a:rPr>
              <a:t>bonifico bancario intestato </a:t>
            </a:r>
            <a:r>
              <a:rPr lang="it-IT" sz="2000" b="1" dirty="0" smtClean="0">
                <a:solidFill>
                  <a:srgbClr val="000000"/>
                </a:solidFill>
              </a:rPr>
              <a:t>all’Istituto </a:t>
            </a:r>
            <a:r>
              <a:rPr lang="it-IT" sz="2000" b="1" dirty="0">
                <a:solidFill>
                  <a:srgbClr val="000000"/>
                </a:solidFill>
              </a:rPr>
              <a:t>di Credito </a:t>
            </a:r>
            <a:r>
              <a:rPr lang="it-IT" sz="2000" b="1" dirty="0" smtClean="0">
                <a:solidFill>
                  <a:srgbClr val="000000"/>
                </a:solidFill>
              </a:rPr>
              <a:t>al quale la scuola </a:t>
            </a:r>
            <a:r>
              <a:rPr lang="it-IT" sz="2000" b="1" dirty="0">
                <a:solidFill>
                  <a:srgbClr val="000000"/>
                </a:solidFill>
              </a:rPr>
              <a:t>si </a:t>
            </a:r>
            <a:r>
              <a:rPr lang="it-IT" sz="2000" b="1" dirty="0" smtClean="0">
                <a:solidFill>
                  <a:srgbClr val="000000"/>
                </a:solidFill>
              </a:rPr>
              <a:t>appoggia. </a:t>
            </a:r>
            <a:endParaRPr lang="it-IT" sz="2000" b="1" dirty="0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000" dirty="0">
                <a:solidFill>
                  <a:srgbClr val="000000"/>
                </a:solidFill>
              </a:rPr>
              <a:t>Il contributo sarà utilizzato per l’assicurazione, </a:t>
            </a:r>
            <a:r>
              <a:rPr lang="it-IT" sz="2000" dirty="0" smtClean="0">
                <a:solidFill>
                  <a:srgbClr val="000000"/>
                </a:solidFill>
              </a:rPr>
              <a:t>il libretto personale, sussidi </a:t>
            </a:r>
            <a:r>
              <a:rPr lang="it-IT" sz="2000" dirty="0">
                <a:solidFill>
                  <a:srgbClr val="000000"/>
                </a:solidFill>
              </a:rPr>
              <a:t>e materiali didattici e il finanziamento di progetti e iniziative rivolti agli alunni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dirty="0">
                <a:solidFill>
                  <a:srgbClr val="000000"/>
                </a:solidFill>
              </a:rPr>
              <a:t>Sportello help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95288" y="2332038"/>
            <a:ext cx="8229600" cy="3977282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342900" indent="-341313" algn="ctr">
              <a:spcBef>
                <a:spcPts val="8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it-IT" sz="32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 </a:t>
            </a:r>
            <a:endParaRPr lang="it-IT" sz="3200" dirty="0" smtClean="0">
              <a:solidFill>
                <a:srgbClr val="000000"/>
              </a:solidFill>
              <a:ea typeface="Microsoft YaHei" charset="-122"/>
              <a:cs typeface="Arial" charset="0"/>
            </a:endParaRPr>
          </a:p>
          <a:p>
            <a:pPr marL="342900" indent="-341313" algn="ctr">
              <a:spcBef>
                <a:spcPts val="8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it-IT" sz="3200" dirty="0" smtClean="0">
                <a:solidFill>
                  <a:srgbClr val="000000"/>
                </a:solidFill>
                <a:ea typeface="Microsoft YaHei" charset="-122"/>
                <a:cs typeface="Arial" charset="0"/>
              </a:rPr>
              <a:t> </a:t>
            </a:r>
            <a:r>
              <a:rPr lang="it-IT" sz="3200" dirty="0">
                <a:solidFill>
                  <a:srgbClr val="000000"/>
                </a:solidFill>
                <a:ea typeface="Microsoft YaHei" charset="-122"/>
                <a:cs typeface="Arial" charset="0"/>
              </a:rPr>
              <a:t>Nel caso la famiglia si trovi in difficoltà ad effettuare l’iscrizione on-line, è possibile rivolgersi per supporto </a:t>
            </a:r>
            <a:r>
              <a:rPr lang="it-IT" sz="3200" dirty="0" smtClean="0">
                <a:solidFill>
                  <a:srgbClr val="000000"/>
                </a:solidFill>
                <a:ea typeface="Microsoft YaHei" charset="-122"/>
                <a:cs typeface="Arial" charset="0"/>
              </a:rPr>
              <a:t>alla </a:t>
            </a:r>
            <a:r>
              <a:rPr lang="it-IT" sz="3200" b="1" dirty="0" smtClean="0">
                <a:solidFill>
                  <a:srgbClr val="FF0000"/>
                </a:solidFill>
                <a:ea typeface="Microsoft YaHei" charset="-122"/>
                <a:cs typeface="Arial" charset="0"/>
              </a:rPr>
              <a:t>Segreteria delle Scuole, </a:t>
            </a:r>
            <a:r>
              <a:rPr lang="it-IT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icrosoft YaHei" charset="-122"/>
                <a:cs typeface="Arial" charset="0"/>
              </a:rPr>
              <a:t>previo appuntamento</a:t>
            </a:r>
            <a:endParaRPr lang="it-IT" sz="3200" dirty="0">
              <a:solidFill>
                <a:srgbClr val="000000"/>
              </a:solidFill>
              <a:ea typeface="Microsoft YaHei" charset="-122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51965" y="1844824"/>
            <a:ext cx="6634509" cy="258532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Grazie per l’attenzione</a:t>
            </a:r>
          </a:p>
          <a:p>
            <a:pPr algn="ctr"/>
            <a:endParaRPr lang="it-IT" sz="5400" b="1" dirty="0" smtClean="0">
              <a:ln w="18000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it-IT" sz="5400" b="1" dirty="0" smtClean="0">
                <a:ln w="180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Dirigente e Docenti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NOSTRE SCUOLE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it-IT" sz="3600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sz="36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Scuole dell’Infanzia La Magnolia</a:t>
            </a:r>
          </a:p>
          <a:p>
            <a:r>
              <a:rPr lang="it-IT" sz="36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Scuola COLLODI</a:t>
            </a:r>
          </a:p>
          <a:p>
            <a:r>
              <a:rPr lang="it-IT" sz="36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Scuola Primaria ROMAGNOLI</a:t>
            </a:r>
          </a:p>
          <a:p>
            <a:r>
              <a:rPr lang="it-IT" sz="36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Scuola Primaria EUROPA UNITA</a:t>
            </a:r>
          </a:p>
          <a:p>
            <a:r>
              <a:rPr lang="it-IT" sz="28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Scuola Secondaria di 1°grado DON MILANI</a:t>
            </a:r>
            <a:endParaRPr lang="it-IT" sz="28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/>
              <a:t>O</a:t>
            </a:r>
            <a:r>
              <a:rPr lang="it-IT" dirty="0" smtClean="0"/>
              <a:t>rganigramma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>
          <a:xfrm>
            <a:off x="457200" y="2708920"/>
            <a:ext cx="3898776" cy="3417243"/>
          </a:xfrm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Collaboratore Vicario</a:t>
            </a:r>
          </a:p>
          <a:p>
            <a:r>
              <a:rPr lang="it-IT" dirty="0" smtClean="0"/>
              <a:t>2° Collaboratore</a:t>
            </a:r>
          </a:p>
          <a:p>
            <a:r>
              <a:rPr lang="it-IT" dirty="0" smtClean="0"/>
              <a:t>Referenti di plesso</a:t>
            </a:r>
          </a:p>
          <a:p>
            <a:r>
              <a:rPr lang="it-IT" dirty="0" smtClean="0"/>
              <a:t>Funzioni strumentali</a:t>
            </a:r>
          </a:p>
          <a:p>
            <a:r>
              <a:rPr lang="it-IT" dirty="0" smtClean="0"/>
              <a:t>Responsabili progetti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half" idx="2"/>
          </p:nvPr>
        </p:nvSpPr>
        <p:spPr>
          <a:xfrm>
            <a:off x="4716016" y="2780928"/>
            <a:ext cx="4248472" cy="3345235"/>
          </a:xfrm>
          <a:ln>
            <a:solidFill>
              <a:schemeClr val="accent4">
                <a:lumMod val="7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DSGA</a:t>
            </a:r>
          </a:p>
          <a:p>
            <a:r>
              <a:rPr lang="it-IT" dirty="0" smtClean="0"/>
              <a:t>Assistenti amministrativi</a:t>
            </a:r>
          </a:p>
          <a:p>
            <a:r>
              <a:rPr lang="it-IT" dirty="0" smtClean="0"/>
              <a:t>Collaboratori scolastici</a:t>
            </a:r>
          </a:p>
          <a:p>
            <a:r>
              <a:rPr lang="it-IT" dirty="0" smtClean="0"/>
              <a:t>LSU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267744" y="1700808"/>
            <a:ext cx="5040560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Dirigente Scolastico</a:t>
            </a:r>
            <a:endParaRPr lang="it-IT" sz="3600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ext Box 1"/>
          <p:cNvSpPr txBox="1">
            <a:spLocks noChangeArrowheads="1"/>
          </p:cNvSpPr>
          <p:nvPr/>
        </p:nvSpPr>
        <p:spPr bwMode="auto">
          <a:xfrm>
            <a:off x="4284663" y="260350"/>
            <a:ext cx="4535487" cy="503238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i="1" dirty="0">
                <a:solidFill>
                  <a:srgbClr val="000000"/>
                </a:solidFill>
              </a:rPr>
              <a:t>ESSERE INSIEME SCUOLA, ESSERE SCUOLA PER TUTTI</a:t>
            </a:r>
          </a:p>
        </p:txBody>
      </p:sp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179388" y="3860800"/>
            <a:ext cx="3887787" cy="384175"/>
          </a:xfrm>
          <a:prstGeom prst="rect">
            <a:avLst/>
          </a:prstGeom>
          <a:noFill/>
          <a:ln w="57150">
            <a:solidFill>
              <a:schemeClr val="accent6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30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i="1" dirty="0">
                <a:solidFill>
                  <a:srgbClr val="000000"/>
                </a:solidFill>
              </a:rPr>
              <a:t>A PICCOLI PASSI VERSO UNA SCUOLA CHE CRESCE </a:t>
            </a:r>
            <a:r>
              <a:rPr lang="it-IT" sz="1200" b="1" i="1" dirty="0" smtClean="0">
                <a:solidFill>
                  <a:srgbClr val="000000"/>
                </a:solidFill>
              </a:rPr>
              <a:t>INSIEME AI BAMBINI </a:t>
            </a:r>
            <a:endParaRPr lang="it-IT" sz="1200" b="1" i="1" dirty="0">
              <a:solidFill>
                <a:srgbClr val="000000"/>
              </a:solidFill>
            </a:endParaRPr>
          </a:p>
        </p:txBody>
      </p:sp>
      <p:sp>
        <p:nvSpPr>
          <p:cNvPr id="143364" name="AutoShape 4"/>
          <p:cNvSpPr>
            <a:spLocks noChangeArrowheads="1"/>
          </p:cNvSpPr>
          <p:nvPr/>
        </p:nvSpPr>
        <p:spPr bwMode="auto">
          <a:xfrm>
            <a:off x="4355976" y="980728"/>
            <a:ext cx="4465637" cy="1107143"/>
          </a:xfrm>
          <a:prstGeom prst="bevel">
            <a:avLst>
              <a:gd name="adj" fmla="val 12500"/>
            </a:avLst>
          </a:prstGeom>
          <a:noFill/>
          <a:ln w="9525">
            <a:solidFill>
              <a:schemeClr val="accent3">
                <a:lumMod val="75000"/>
              </a:schemeClr>
            </a:solidFill>
            <a:prstDash val="sysDot"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ts val="100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600" dirty="0">
                <a:solidFill>
                  <a:srgbClr val="000000"/>
                </a:solidFill>
              </a:rPr>
              <a:t>Formazione della persona come soggetto e protagonista insieme agli altri della storia concreta.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4427984" y="2420888"/>
            <a:ext cx="4535488" cy="213995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Educare ai valori della responsabilità e del rispetto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Promuovere l’accoglienza e l’integrazione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Promuovere la capacità di interpretare e valutare la realtà in modo critico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Far acquisire competenze disciplinari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Promuovere la continuità del processo educativo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Orientare alle scelte</a:t>
            </a: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323528" y="4581128"/>
            <a:ext cx="3888432" cy="1964257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Didattica basata sulla condivisione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Uso delle tecnologie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Azioni di sostegno, recupero, potenziamento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 smtClean="0">
                <a:solidFill>
                  <a:srgbClr val="000000"/>
                </a:solidFill>
              </a:rPr>
              <a:t>Unitarietà </a:t>
            </a:r>
            <a:r>
              <a:rPr lang="it-IT" sz="1400" dirty="0">
                <a:solidFill>
                  <a:srgbClr val="000000"/>
                </a:solidFill>
              </a:rPr>
              <a:t>del percorso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Condivisione di buone pratiche</a:t>
            </a:r>
          </a:p>
          <a:p>
            <a:pPr>
              <a:spcBef>
                <a:spcPts val="875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400" dirty="0">
                <a:solidFill>
                  <a:srgbClr val="000000"/>
                </a:solidFill>
              </a:rPr>
              <a:t>Trasparenza </a:t>
            </a:r>
          </a:p>
        </p:txBody>
      </p:sp>
      <p:pic>
        <p:nvPicPr>
          <p:cNvPr id="22530" name="Picture 2" descr="Risultati immagini per immagini scuola elementa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4032448" cy="266429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 dirty="0">
                <a:solidFill>
                  <a:srgbClr val="000000"/>
                </a:solidFill>
              </a:rPr>
              <a:t>L’Offerta Formativa si </a:t>
            </a:r>
            <a:r>
              <a:rPr lang="it-IT" sz="4400" dirty="0" err="1">
                <a:solidFill>
                  <a:srgbClr val="000000"/>
                </a:solidFill>
              </a:rPr>
              <a:t>attua…</a:t>
            </a:r>
            <a:r>
              <a:rPr lang="it-IT" sz="4400" dirty="0">
                <a:solidFill>
                  <a:srgbClr val="000000"/>
                </a:solidFill>
              </a:rPr>
              <a:t>..</a:t>
            </a:r>
          </a:p>
        </p:txBody>
      </p:sp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395288" y="1196975"/>
            <a:ext cx="8065144" cy="540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45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i="1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i="1" dirty="0">
                <a:solidFill>
                  <a:srgbClr val="FF0000"/>
                </a:solidFill>
                <a:latin typeface="Verdana" pitchFamily="34" charset="0"/>
              </a:rPr>
              <a:t>nei contenuti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programmi delle discipline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progetti trasversali di istituto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progetti specifici di plesso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attività di laboratorio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i="1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i="1" dirty="0">
                <a:solidFill>
                  <a:srgbClr val="FF0000"/>
                </a:solidFill>
                <a:latin typeface="Verdana" pitchFamily="34" charset="0"/>
              </a:rPr>
              <a:t>nel metodo 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scientifico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 smtClean="0">
                <a:solidFill>
                  <a:srgbClr val="000000"/>
                </a:solidFill>
                <a:latin typeface="Verdana" pitchFamily="34" charset="0"/>
              </a:rPr>
              <a:t>operativo                              </a:t>
            </a:r>
            <a:endParaRPr lang="it-IT" sz="2000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cooperativo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progettuale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000" i="1" dirty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b="1" i="1" dirty="0">
                <a:solidFill>
                  <a:srgbClr val="FF0000"/>
                </a:solidFill>
                <a:latin typeface="Verdana" pitchFamily="34" charset="0"/>
              </a:rPr>
              <a:t>nelle strategie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interventi di sostegno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interventi di recupero, di sviluppo e di attività comuni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Verdana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000" dirty="0">
                <a:solidFill>
                  <a:srgbClr val="000000"/>
                </a:solidFill>
                <a:latin typeface="Verdana" pitchFamily="34" charset="0"/>
              </a:rPr>
              <a:t>collaborazione con le famiglie</a:t>
            </a:r>
          </a:p>
        </p:txBody>
      </p:sp>
      <p:pic>
        <p:nvPicPr>
          <p:cNvPr id="20482" name="Picture 2" descr="Risultati immagini per immagini scuola elementa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556792"/>
            <a:ext cx="2133600" cy="1619251"/>
          </a:xfrm>
          <a:prstGeom prst="rect">
            <a:avLst/>
          </a:prstGeom>
          <a:noFill/>
        </p:spPr>
      </p:pic>
      <p:pic>
        <p:nvPicPr>
          <p:cNvPr id="5" name="Immagine 4" descr="Risultati immagini per immagini divertenti scuola primaria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284984"/>
            <a:ext cx="235267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Le Discipline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CCFF99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Italiano                                                       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Matematica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Scienze naturali e sperimentali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Inglese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Storia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Geografia                                                     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Tecnologia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Musica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Arte 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Educazione fisica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 smtClean="0">
                <a:solidFill>
                  <a:srgbClr val="000000"/>
                </a:solidFill>
                <a:latin typeface="Bookman Old Style" pitchFamily="18" charset="0"/>
              </a:rPr>
              <a:t>Religione cattolica o </a:t>
            </a:r>
            <a:r>
              <a:rPr lang="it-IT" sz="2400" b="1" smtClean="0">
                <a:solidFill>
                  <a:srgbClr val="000000"/>
                </a:solidFill>
                <a:latin typeface="Bookman Old Style" pitchFamily="18" charset="0"/>
              </a:rPr>
              <a:t>attività alternative</a:t>
            </a:r>
            <a:endParaRPr lang="it-IT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5472608" cy="9941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Le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dirty="0" smtClean="0"/>
              <a:t>Le discipline come veicolo per lo sviluppo delle competenze chiave</a:t>
            </a:r>
          </a:p>
          <a:p>
            <a:pPr algn="ctr">
              <a:buNone/>
            </a:pPr>
            <a:endParaRPr lang="it-IT" dirty="0" smtClean="0"/>
          </a:p>
          <a:p>
            <a:pPr lvl="0"/>
            <a:r>
              <a:rPr lang="it-IT" b="1" i="1" dirty="0"/>
              <a:t>la comunicazione nella </a:t>
            </a:r>
            <a:r>
              <a:rPr lang="it-IT" b="1" i="1" dirty="0" smtClean="0"/>
              <a:t>madrelingua</a:t>
            </a:r>
            <a:r>
              <a:rPr lang="it-IT" dirty="0" smtClean="0"/>
              <a:t> </a:t>
            </a:r>
          </a:p>
          <a:p>
            <a:pPr lvl="0"/>
            <a:r>
              <a:rPr lang="it-IT" dirty="0"/>
              <a:t> </a:t>
            </a:r>
            <a:r>
              <a:rPr lang="it-IT" b="1" i="1" dirty="0"/>
              <a:t>la comunicazione in lingue straniere</a:t>
            </a:r>
            <a:r>
              <a:rPr lang="it-IT" dirty="0"/>
              <a:t> </a:t>
            </a:r>
            <a:endParaRPr lang="it-IT" dirty="0" smtClean="0"/>
          </a:p>
          <a:p>
            <a:pPr lvl="0"/>
            <a:r>
              <a:rPr lang="it-IT" b="1" i="1" dirty="0"/>
              <a:t>la competenza matematica e le competenze di base in campo scientifico </a:t>
            </a:r>
            <a:r>
              <a:rPr lang="it-IT" b="1" i="1" dirty="0" smtClean="0"/>
              <a:t>e tecnologico</a:t>
            </a:r>
            <a:endParaRPr lang="it-IT" dirty="0" smtClean="0"/>
          </a:p>
          <a:p>
            <a:pPr lvl="0"/>
            <a:r>
              <a:rPr lang="it-IT" b="1" i="1" dirty="0"/>
              <a:t>la </a:t>
            </a:r>
            <a:r>
              <a:rPr lang="it-IT" b="1" i="1" dirty="0" smtClean="0"/>
              <a:t>competenza imparare </a:t>
            </a:r>
            <a:r>
              <a:rPr lang="it-IT" b="1" i="1" dirty="0"/>
              <a:t>ad </a:t>
            </a:r>
            <a:r>
              <a:rPr lang="it-IT" b="1" i="1" dirty="0" smtClean="0"/>
              <a:t>imparare</a:t>
            </a:r>
            <a:endParaRPr lang="it-IT" dirty="0" smtClean="0"/>
          </a:p>
          <a:p>
            <a:pPr lvl="0"/>
            <a:r>
              <a:rPr lang="it-IT" b="1" i="1" dirty="0" smtClean="0"/>
              <a:t>le </a:t>
            </a:r>
            <a:r>
              <a:rPr lang="it-IT" b="1" i="1" dirty="0"/>
              <a:t>competenze sociali e </a:t>
            </a:r>
            <a:r>
              <a:rPr lang="it-IT" b="1" i="1" dirty="0" smtClean="0"/>
              <a:t>civiche</a:t>
            </a:r>
            <a:endParaRPr lang="it-IT" dirty="0" smtClean="0"/>
          </a:p>
          <a:p>
            <a:pPr lvl="0"/>
            <a:r>
              <a:rPr lang="it-IT" b="1" i="1" dirty="0"/>
              <a:t>senso di iniziativa e di </a:t>
            </a:r>
            <a:r>
              <a:rPr lang="it-IT" b="1" i="1" dirty="0" smtClean="0"/>
              <a:t>imprenditorialità</a:t>
            </a:r>
            <a:endParaRPr lang="it-IT" dirty="0" smtClean="0"/>
          </a:p>
          <a:p>
            <a:pPr lvl="0"/>
            <a:r>
              <a:rPr lang="it-IT" b="1" i="1" dirty="0"/>
              <a:t>consapevolezza ed espressione </a:t>
            </a:r>
            <a:r>
              <a:rPr lang="it-IT" b="1" i="1" dirty="0" smtClean="0"/>
              <a:t>culturali</a:t>
            </a:r>
            <a:endParaRPr lang="it-IT" dirty="0" smtClean="0"/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I Progetti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251520" y="2060848"/>
            <a:ext cx="3672408" cy="3556992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CC00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D’Istituto</a:t>
            </a:r>
          </a:p>
          <a:p>
            <a:pPr>
              <a:buNone/>
            </a:pPr>
            <a:endParaRPr lang="it-IT" dirty="0" smtClean="0"/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dirty="0" smtClean="0">
                <a:solidFill>
                  <a:srgbClr val="000000"/>
                </a:solidFill>
                <a:latin typeface="Calibri" pitchFamily="34" charset="0"/>
              </a:rPr>
              <a:t>Continuità educativa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dirty="0" smtClean="0">
                <a:solidFill>
                  <a:srgbClr val="000000"/>
                </a:solidFill>
                <a:latin typeface="Calibri" pitchFamily="34" charset="0"/>
              </a:rPr>
              <a:t>Intercultura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dirty="0" smtClean="0">
                <a:solidFill>
                  <a:srgbClr val="000000"/>
                </a:solidFill>
                <a:latin typeface="Calibri" pitchFamily="34" charset="0"/>
              </a:rPr>
              <a:t>Piano per l’inclusione</a:t>
            </a:r>
            <a:endParaRPr lang="it-IT" dirty="0">
              <a:latin typeface="Calibri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355976" y="1700808"/>
            <a:ext cx="4464496" cy="4853136"/>
          </a:xfrm>
          <a:solidFill>
            <a:srgbClr val="FFCC6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Nei plessi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Musica d’insieme per crescere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Teatro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Scacchi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Il Consiglio delle bambine e dei bambini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Partecipazione a eventi del territorio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Sport </a:t>
            </a: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di classe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Comic Sans MS" pitchFamily="66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Visite didattiche e viaggi di </a:t>
            </a: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istruzione </a:t>
            </a:r>
          </a:p>
          <a:p>
            <a:pPr marL="1587" indent="0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it-IT" sz="24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it-IT" sz="2400" dirty="0" smtClean="0">
                <a:solidFill>
                  <a:srgbClr val="000000"/>
                </a:solidFill>
                <a:latin typeface="Calibri" pitchFamily="34" charset="0"/>
              </a:rPr>
              <a:t>… e molto altro ancora</a:t>
            </a:r>
            <a:endParaRPr lang="it-IT" sz="2400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oggi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1025</Words>
  <Application>Microsoft Office PowerPoint</Application>
  <PresentationFormat>Presentazione su schermo (4:3)</PresentationFormat>
  <Paragraphs>208</Paragraphs>
  <Slides>25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3" baseType="lpstr">
      <vt:lpstr>Microsoft YaHei</vt:lpstr>
      <vt:lpstr>Arial</vt:lpstr>
      <vt:lpstr>Bookman Old Style</vt:lpstr>
      <vt:lpstr>Calibri</vt:lpstr>
      <vt:lpstr>Comic Sans MS</vt:lpstr>
      <vt:lpstr>Times New Roman</vt:lpstr>
      <vt:lpstr>Verdana</vt:lpstr>
      <vt:lpstr>Tema di Office</vt:lpstr>
      <vt:lpstr>ISTITUTO COMPRENSIVO 14 SAN MASSIMO</vt:lpstr>
      <vt:lpstr>Presentazione standard di PowerPoint</vt:lpstr>
      <vt:lpstr>LE NOSTRE SCUOLE</vt:lpstr>
      <vt:lpstr>   Organigramma    </vt:lpstr>
      <vt:lpstr>Presentazione standard di PowerPoint</vt:lpstr>
      <vt:lpstr>Presentazione standard di PowerPoint</vt:lpstr>
      <vt:lpstr>Le Discipline</vt:lpstr>
      <vt:lpstr>Le Competenze</vt:lpstr>
      <vt:lpstr>I Progetti</vt:lpstr>
      <vt:lpstr>Offerta formativa scuola primaria</vt:lpstr>
      <vt:lpstr>Offerta formativa scuola primaria</vt:lpstr>
      <vt:lpstr>Offerta formativa scuola primaria</vt:lpstr>
      <vt:lpstr> Formazione delle classi </vt:lpstr>
      <vt:lpstr>Presentazione standard di PowerPoint</vt:lpstr>
      <vt:lpstr>Rapporti scuola - famiglia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dirigente</dc:creator>
  <cp:lastModifiedBy>ds</cp:lastModifiedBy>
  <cp:revision>44</cp:revision>
  <cp:lastPrinted>1601-01-01T00:00:00Z</cp:lastPrinted>
  <dcterms:created xsi:type="dcterms:W3CDTF">2013-12-27T09:35:08Z</dcterms:created>
  <dcterms:modified xsi:type="dcterms:W3CDTF">2017-12-15T08:35:55Z</dcterms:modified>
</cp:coreProperties>
</file>